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3771" autoAdjust="0"/>
  </p:normalViewPr>
  <p:slideViewPr>
    <p:cSldViewPr>
      <p:cViewPr varScale="1">
        <p:scale>
          <a:sx n="73" d="100"/>
          <a:sy n="73" d="100"/>
        </p:scale>
        <p:origin x="-27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15897-84EE-4C91-A05E-DC1997AF7DAA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2E116-0F40-4F4E-9AAC-B0B7A1698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05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Imagine that you find yourself</a:t>
            </a:r>
            <a:r>
              <a:rPr lang="en-US" baseline="0" dirty="0" smtClean="0"/>
              <a:t> in this situation, c</a:t>
            </a:r>
            <a:r>
              <a:rPr lang="en-US" dirty="0" smtClean="0"/>
              <a:t>ould</a:t>
            </a:r>
            <a:r>
              <a:rPr lang="en-US" baseline="0" dirty="0" smtClean="0"/>
              <a:t> you see a reason to seek ethics advice?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so, what questions might you ask?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any of the principles in your book seem to be implicated by this scenario?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Do any rules come to mind?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2E116-0F40-4F4E-9AAC-B0B7A16983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53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steps</a:t>
            </a:r>
            <a:r>
              <a:rPr lang="en-US" baseline="0" dirty="0" smtClean="0"/>
              <a:t> do you take to manage this situation?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questions do you ask?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you seek ethics advice, what information do you provide to your ethics official?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2E116-0F40-4F4E-9AAC-B0B7A16983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769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While</a:t>
            </a:r>
            <a:r>
              <a:rPr lang="en-US" baseline="0" dirty="0" smtClean="0"/>
              <a:t> nothing in this scenario immediately raises an ethics concern, employees should be aware of their obligations under the ethics principles.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Employees should be aware of restrictions on gifts and gratuities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Employees should remember not to use public office for private gain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Employees should remember that they should not disclose non-public information for private gain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2E116-0F40-4F4E-9AAC-B0B7A16983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517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  <a:r>
              <a:rPr lang="en-US" baseline="0" dirty="0" smtClean="0"/>
              <a:t> exploring ways that the following rules could be implicated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Gifts from outside sources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What do employees need to know if their friend extends a social invitation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Consider discussing the “personal relationship exception”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Consider discussing the process for receiving “WAG” approval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Remind employees to always be mindful to avoid the appearance of partiality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Remind employees that they are not to use public office for private gain, this is especially true when it comes to the use of </a:t>
            </a:r>
            <a:r>
              <a:rPr lang="en-US" baseline="0" smtClean="0"/>
              <a:t>non-public information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2E116-0F40-4F4E-9AAC-B0B7A16983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18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1189204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srgbClr val="F5F5F5"/>
                </a:solidFill>
              </a:rPr>
              <a:pPr/>
              <a:t>1/19/2016</a:t>
            </a:fld>
            <a:endParaRPr lang="en-US">
              <a:solidFill>
                <a:srgbClr val="F5F5F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F5F5F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416217"/>
            <a:ext cx="305991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1D1A1D"/>
                </a:solidFill>
              </a:rPr>
              <a:pPr/>
              <a:t>‹#›</a:t>
            </a:fld>
            <a:endParaRPr lang="en-US">
              <a:solidFill>
                <a:srgbClr val="1D1A1D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911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="" xmlns:p15="http://schemas.microsoft.com/office/powerpoint/2012/main">
        <p15:guide id="4294967295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835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5607593"/>
            <a:ext cx="305991" cy="365125"/>
          </a:xfrm>
        </p:spPr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9987191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4294967295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12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8838008" y="1393748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620761"/>
            <a:ext cx="305991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871985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4294967295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24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84014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671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6"/>
            <a:ext cx="46863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84014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73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71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704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53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14" y="557261"/>
            <a:ext cx="288036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9214" y="2621512"/>
            <a:ext cx="288036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58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/>
          <p:cNvSpPr/>
          <p:nvPr/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86E9DD2-A713-4E35-8CEC-CF06A693EBDE}" type="datetimeFigureOut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1/19/2016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8008" y="5607593"/>
            <a:ext cx="3059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FC1B147F-F87E-410F-B779-986FBFEFC4CA}" type="slidenum">
              <a:rPr lang="en-US" smtClean="0">
                <a:solidFill>
                  <a:srgbClr val="F5F5F5"/>
                </a:solidFill>
              </a:rPr>
              <a:pPr/>
              <a:t>‹#›</a:t>
            </a:fld>
            <a:endParaRPr lang="en-US">
              <a:solidFill>
                <a:srgbClr val="F5F5F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02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4294967295" pos="2832">
          <p15:clr>
            <a:srgbClr val="F26B43"/>
          </p15:clr>
        </p15:guide>
        <p15:guide id="4294967295" pos="480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Think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921416" y="3657600"/>
            <a:ext cx="8222584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lnSpc>
                <a:spcPct val="114000"/>
              </a:lnSpc>
              <a:defRPr/>
            </a:pP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You receive a private message on social media from a friend you haven’t heard from in a few years.  In looking at her profile, you realize her employer is a firm that does business with your agency.   </a:t>
            </a:r>
          </a:p>
        </p:txBody>
      </p:sp>
    </p:spTree>
    <p:extLst>
      <p:ext uri="{BB962C8B-B14F-4D97-AF65-F5344CB8AC3E}">
        <p14:creationId xmlns:p14="http://schemas.microsoft.com/office/powerpoint/2010/main" val="30976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113" y="2011959"/>
            <a:ext cx="8617176" cy="2746483"/>
          </a:xfrm>
        </p:spPr>
        <p:txBody>
          <a:bodyPr>
            <a:noAutofit/>
          </a:bodyPr>
          <a:lstStyle/>
          <a:p>
            <a:pPr algn="l">
              <a:lnSpc>
                <a:spcPts val="5300"/>
              </a:lnSpc>
            </a:pPr>
            <a:r>
              <a:rPr lang="en-US" sz="80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What do </a:t>
            </a:r>
            <a:r>
              <a:rPr lang="en-US" sz="7200" b="1" i="0" dirty="0" smtClean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</a:t>
            </a:r>
            <a:r>
              <a:rPr lang="en-US" sz="72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</a:t>
            </a:r>
            <a:r>
              <a:rPr lang="en-US" sz="11500" b="1" i="0" dirty="0" smtClean="0">
                <a:solidFill>
                  <a:srgbClr val="00B0F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US" sz="11500" b="1" i="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2937" y="5681710"/>
            <a:ext cx="8831063" cy="13316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921416" y="3657600"/>
            <a:ext cx="8222584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lnSpc>
                <a:spcPct val="114000"/>
              </a:lnSpc>
              <a:defRPr/>
            </a:pP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You receive a private message on social media from a friend you haven’t heard from in a few years.  In looking at her profile, you realize her employer is a firm that does business with your agency.   </a:t>
            </a:r>
          </a:p>
        </p:txBody>
      </p:sp>
    </p:spTree>
    <p:extLst>
      <p:ext uri="{BB962C8B-B14F-4D97-AF65-F5344CB8AC3E}">
        <p14:creationId xmlns:p14="http://schemas.microsoft.com/office/powerpoint/2010/main" val="103468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143000" y="2819400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ETHICS PRINCIPLES</a:t>
            </a:r>
            <a:endParaRPr lang="en-US" sz="2400" dirty="0">
              <a:solidFill>
                <a:srgbClr val="00B0F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43888" y="2590800"/>
            <a:ext cx="3574364" cy="3352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63204" y="2814935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RULES</a:t>
            </a:r>
            <a:endParaRPr lang="en-US" sz="2400" dirty="0">
              <a:solidFill>
                <a:schemeClr val="bg2">
                  <a:lumMod val="75000"/>
                  <a:lumOff val="2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629933" y="2590800"/>
            <a:ext cx="3574364" cy="3352800"/>
          </a:xfrm>
          <a:prstGeom prst="roundRect">
            <a:avLst/>
          </a:prstGeom>
          <a:noFill/>
          <a:ln w="38100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8200" y="3581400"/>
            <a:ext cx="35085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Loyalty to Law</a:t>
            </a:r>
          </a:p>
          <a:p>
            <a:endParaRPr lang="en-US" sz="2400" b="1" dirty="0"/>
          </a:p>
          <a:p>
            <a:r>
              <a:rPr lang="en-US" sz="2400" b="1" dirty="0" smtClean="0"/>
              <a:t>Selfless Service</a:t>
            </a:r>
          </a:p>
          <a:p>
            <a:endParaRPr lang="en-US" sz="2400" b="1" dirty="0"/>
          </a:p>
          <a:p>
            <a:r>
              <a:rPr lang="en-US" sz="2400" b="1" dirty="0" smtClean="0">
                <a:solidFill>
                  <a:schemeClr val="tx1">
                    <a:lumMod val="50000"/>
                  </a:schemeClr>
                </a:solidFill>
              </a:rPr>
              <a:t>Responsible Stewardship</a:t>
            </a:r>
            <a:endParaRPr lang="en-US" sz="16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00600" y="3580723"/>
            <a:ext cx="44205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Subpart B</a:t>
            </a:r>
          </a:p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Subpart D</a:t>
            </a:r>
          </a:p>
          <a:p>
            <a:r>
              <a:rPr lang="en-US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Subpart E</a:t>
            </a: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762000" y="838200"/>
            <a:ext cx="77724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lnSpc>
                <a:spcPct val="114000"/>
              </a:lnSpc>
              <a:defRPr/>
            </a:pP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You receive a private message on social media from a friend you haven’t heard from in a few years.  In looking at her profile, you realize her employer is a firm that does business with your agency.   </a:t>
            </a:r>
          </a:p>
        </p:txBody>
      </p:sp>
    </p:spTree>
    <p:extLst>
      <p:ext uri="{BB962C8B-B14F-4D97-AF65-F5344CB8AC3E}">
        <p14:creationId xmlns:p14="http://schemas.microsoft.com/office/powerpoint/2010/main" val="30976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1143000" y="2819400"/>
            <a:ext cx="33052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2">
                    <a:lumMod val="75000"/>
                    <a:lumOff val="2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ETHICS PRINCIPLES</a:t>
            </a:r>
            <a:endParaRPr lang="en-US" sz="2400" dirty="0">
              <a:solidFill>
                <a:schemeClr val="bg2">
                  <a:lumMod val="75000"/>
                  <a:lumOff val="2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843888" y="2590800"/>
            <a:ext cx="3574364" cy="3352800"/>
          </a:xfrm>
          <a:prstGeom prst="roundRect">
            <a:avLst/>
          </a:prstGeom>
          <a:noFill/>
          <a:ln w="38100">
            <a:solidFill>
              <a:schemeClr val="bg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3204" y="2814935"/>
            <a:ext cx="3305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ETHICS RULES</a:t>
            </a:r>
            <a:endParaRPr lang="en-U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629933" y="2590800"/>
            <a:ext cx="3574364" cy="335280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3581400"/>
            <a:ext cx="3508589" cy="193899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Loyalty to Law</a:t>
            </a:r>
          </a:p>
          <a:p>
            <a:endParaRPr lang="en-US" sz="2400" b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Selfless Service</a:t>
            </a:r>
          </a:p>
          <a:p>
            <a:endParaRPr lang="en-US" sz="2400" b="1" dirty="0">
              <a:solidFill>
                <a:schemeClr val="bg2">
                  <a:lumMod val="75000"/>
                  <a:lumOff val="2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2">
                    <a:lumMod val="75000"/>
                    <a:lumOff val="25000"/>
                  </a:schemeClr>
                </a:solidFill>
              </a:rPr>
              <a:t>Responsible Stewardship</a:t>
            </a:r>
            <a:endParaRPr lang="en-US" sz="1600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800600" y="3580723"/>
            <a:ext cx="4420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Subpart</a:t>
            </a:r>
            <a:r>
              <a:rPr lang="fr-FR" dirty="0" smtClean="0"/>
              <a:t> B</a:t>
            </a:r>
          </a:p>
          <a:p>
            <a:r>
              <a:rPr lang="fr-FR" dirty="0" err="1" smtClean="0"/>
              <a:t>Subpart</a:t>
            </a:r>
            <a:r>
              <a:rPr lang="fr-FR" dirty="0" smtClean="0"/>
              <a:t> E</a:t>
            </a:r>
          </a:p>
          <a:p>
            <a:r>
              <a:rPr lang="fr-FR" dirty="0" err="1"/>
              <a:t>Subpart</a:t>
            </a:r>
            <a:r>
              <a:rPr lang="fr-FR" dirty="0"/>
              <a:t> </a:t>
            </a:r>
            <a:r>
              <a:rPr lang="fr-FR" dirty="0" smtClean="0"/>
              <a:t>G</a:t>
            </a:r>
            <a:endParaRPr lang="fr-FR" dirty="0"/>
          </a:p>
          <a:p>
            <a:endParaRPr lang="fr-FR" dirty="0" smtClean="0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762000" y="838200"/>
            <a:ext cx="77724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>
              <a:lnSpc>
                <a:spcPct val="114000"/>
              </a:lnSpc>
              <a:defRPr/>
            </a:pPr>
            <a:r>
              <a:rPr lang="en-US" sz="24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You receive a private message on social media from a friend you haven’t heard from in a few years.  In looking at her profile, you realize her employer is a firm that does business with your agency.   </a:t>
            </a:r>
          </a:p>
        </p:txBody>
      </p:sp>
    </p:spTree>
    <p:extLst>
      <p:ext uri="{BB962C8B-B14F-4D97-AF65-F5344CB8AC3E}">
        <p14:creationId xmlns:p14="http://schemas.microsoft.com/office/powerpoint/2010/main" val="30976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432</Words>
  <Application>Microsoft Office PowerPoint</Application>
  <PresentationFormat>On-screen Show (4:3)</PresentationFormat>
  <Paragraphs>53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Headlines</vt:lpstr>
      <vt:lpstr>What do you Think?</vt:lpstr>
      <vt:lpstr>What do you do?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Think?</dc:title>
  <dc:creator>Education</dc:creator>
  <cp:lastModifiedBy>Patrick Shepherd</cp:lastModifiedBy>
  <cp:revision>19</cp:revision>
  <dcterms:created xsi:type="dcterms:W3CDTF">2015-12-28T14:43:10Z</dcterms:created>
  <dcterms:modified xsi:type="dcterms:W3CDTF">2016-01-19T20:27:47Z</dcterms:modified>
</cp:coreProperties>
</file>